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3" r:id="rId3"/>
    <p:sldId id="257"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5DAB6-5DD0-4FE5-9B2B-635882709A14}" type="datetimeFigureOut">
              <a:rPr lang="en-US" smtClean="0"/>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3D511-9FDB-436E-8F71-F169E0BE2A12}" type="slidenum">
              <a:rPr lang="en-US" smtClean="0"/>
              <a:pPr/>
              <a:t>‹#›</a:t>
            </a:fld>
            <a:endParaRPr lang="en-US"/>
          </a:p>
        </p:txBody>
      </p:sp>
    </p:spTree>
    <p:extLst>
      <p:ext uri="{BB962C8B-B14F-4D97-AF65-F5344CB8AC3E}">
        <p14:creationId xmlns:p14="http://schemas.microsoft.com/office/powerpoint/2010/main" val="44315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F62F0E2-1676-4D8C-BBCE-3086846D3D8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62F0E2-1676-4D8C-BBCE-3086846D3D8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F62F0E2-1676-4D8C-BBCE-3086846D3D8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E1D08D6-8DB7-4470-A314-9EF1B05FABAC}" type="datetimeFigureOut">
              <a:rPr lang="en-US" smtClean="0"/>
              <a:pPr/>
              <a:t>5/5/2020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62F0E2-1676-4D8C-BBCE-3086846D3D8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1D08D6-8DB7-4470-A314-9EF1B05FABAC}" type="datetimeFigureOut">
              <a:rPr lang="en-US" smtClean="0"/>
              <a:pPr/>
              <a:t>5/5/2020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F62F0E2-1676-4D8C-BBCE-3086846D3D8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00200"/>
            <a:ext cx="7406640" cy="1472184"/>
          </a:xfrm>
        </p:spPr>
        <p:txBody>
          <a:bodyPr>
            <a:normAutofit/>
          </a:bodyPr>
          <a:lstStyle/>
          <a:p>
            <a:pPr algn="ctr"/>
            <a:r>
              <a:rPr lang="en-US" sz="3600" b="1" dirty="0" smtClean="0">
                <a:effectLst/>
                <a:latin typeface="Times New Roman" pitchFamily="18" charset="0"/>
                <a:cs typeface="Times New Roman" pitchFamily="18" charset="0"/>
              </a:rPr>
              <a:t>Chapter No.3 </a:t>
            </a:r>
            <a:br>
              <a:rPr lang="en-US" sz="3600" b="1" dirty="0" smtClean="0">
                <a:effectLst/>
                <a:latin typeface="Times New Roman" pitchFamily="18" charset="0"/>
                <a:cs typeface="Times New Roman" pitchFamily="18" charset="0"/>
              </a:rPr>
            </a:br>
            <a:r>
              <a:rPr lang="en-US" sz="3600" b="1" dirty="0" smtClean="0">
                <a:effectLst/>
                <a:latin typeface="Times New Roman" pitchFamily="18" charset="0"/>
                <a:cs typeface="Times New Roman" pitchFamily="18" charset="0"/>
              </a:rPr>
              <a:t>Input &amp; Output Devices</a:t>
            </a:r>
            <a:endParaRPr lang="en-U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Impact </a:t>
            </a:r>
            <a:r>
              <a:rPr lang="en-US" sz="3600" b="1" dirty="0" smtClean="0">
                <a:latin typeface="Times New Roman" panose="02020603050405020304" pitchFamily="18" charset="0"/>
                <a:cs typeface="Times New Roman" panose="02020603050405020304" pitchFamily="18" charset="0"/>
              </a:rPr>
              <a:t>Printers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Impact </a:t>
            </a:r>
            <a:r>
              <a:rPr lang="en-US" sz="2400" dirty="0">
                <a:latin typeface="Times New Roman" panose="02020603050405020304" pitchFamily="18" charset="0"/>
                <a:cs typeface="Times New Roman" panose="02020603050405020304" pitchFamily="18" charset="0"/>
              </a:rPr>
              <a:t>printers print the characters by striking them on the ribbon, which is then pressed on the paper.</a:t>
            </a:r>
          </a:p>
          <a:p>
            <a:pPr algn="just"/>
            <a:r>
              <a:rPr lang="en-US" sz="2400" dirty="0">
                <a:latin typeface="Times New Roman" panose="02020603050405020304" pitchFamily="18" charset="0"/>
                <a:cs typeface="Times New Roman" panose="02020603050405020304" pitchFamily="18" charset="0"/>
              </a:rPr>
              <a:t>Characteristics of Impact Printers are the following −</a:t>
            </a:r>
          </a:p>
          <a:p>
            <a:pPr lvl="1" algn="just"/>
            <a:r>
              <a:rPr lang="en-US" sz="2400" dirty="0">
                <a:latin typeface="Times New Roman" panose="02020603050405020304" pitchFamily="18" charset="0"/>
                <a:cs typeface="Times New Roman" panose="02020603050405020304" pitchFamily="18" charset="0"/>
              </a:rPr>
              <a:t>Very low consumable costs</a:t>
            </a:r>
          </a:p>
          <a:p>
            <a:pPr lvl="1" algn="just"/>
            <a:r>
              <a:rPr lang="en-US" sz="2400" dirty="0">
                <a:latin typeface="Times New Roman" panose="02020603050405020304" pitchFamily="18" charset="0"/>
                <a:cs typeface="Times New Roman" panose="02020603050405020304" pitchFamily="18" charset="0"/>
              </a:rPr>
              <a:t>Very noisy</a:t>
            </a:r>
          </a:p>
          <a:p>
            <a:pPr lvl="1" algn="just"/>
            <a:r>
              <a:rPr lang="en-US" sz="2400" dirty="0">
                <a:latin typeface="Times New Roman" panose="02020603050405020304" pitchFamily="18" charset="0"/>
                <a:cs typeface="Times New Roman" panose="02020603050405020304" pitchFamily="18" charset="0"/>
              </a:rPr>
              <a:t>Useful for bulk printing due to low cost</a:t>
            </a:r>
          </a:p>
          <a:p>
            <a:pPr lvl="1" algn="just"/>
            <a:r>
              <a:rPr lang="en-US" sz="2400" dirty="0">
                <a:latin typeface="Times New Roman" panose="02020603050405020304" pitchFamily="18" charset="0"/>
                <a:cs typeface="Times New Roman" panose="02020603050405020304" pitchFamily="18" charset="0"/>
              </a:rPr>
              <a:t>There is physical contact with the paper to produce an image</a:t>
            </a:r>
          </a:p>
          <a:p>
            <a:pPr marL="82296"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06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Types of Impact Printers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These printers are of two types −</a:t>
            </a:r>
          </a:p>
          <a:p>
            <a:r>
              <a:rPr lang="en-US" sz="2400" dirty="0">
                <a:latin typeface="Times New Roman" panose="02020603050405020304" pitchFamily="18" charset="0"/>
                <a:cs typeface="Times New Roman" panose="02020603050405020304" pitchFamily="18" charset="0"/>
              </a:rPr>
              <a:t>Character </a:t>
            </a:r>
            <a:r>
              <a:rPr lang="en-US" sz="2400" dirty="0" smtClean="0">
                <a:latin typeface="Times New Roman" panose="02020603050405020304" pitchFamily="18" charset="0"/>
                <a:cs typeface="Times New Roman" panose="02020603050405020304" pitchFamily="18" charset="0"/>
              </a:rPr>
              <a:t>printers</a:t>
            </a:r>
          </a:p>
          <a:p>
            <a:pPr lvl="1"/>
            <a:r>
              <a:rPr lang="en-US" sz="2000" dirty="0">
                <a:latin typeface="Times New Roman" panose="02020603050405020304" pitchFamily="18" charset="0"/>
                <a:cs typeface="Times New Roman" panose="02020603050405020304" pitchFamily="18" charset="0"/>
              </a:rPr>
              <a:t>Dot Matrix Printer(DMP)</a:t>
            </a:r>
          </a:p>
          <a:p>
            <a:pPr lvl="1"/>
            <a:r>
              <a:rPr lang="en-US" sz="2000" dirty="0">
                <a:latin typeface="Times New Roman" panose="02020603050405020304" pitchFamily="18" charset="0"/>
                <a:cs typeface="Times New Roman" panose="02020603050405020304" pitchFamily="18" charset="0"/>
              </a:rPr>
              <a:t>Daisy </a:t>
            </a:r>
            <a:r>
              <a:rPr lang="en-US" sz="2000" dirty="0" smtClean="0">
                <a:latin typeface="Times New Roman" panose="02020603050405020304" pitchFamily="18" charset="0"/>
                <a:cs typeface="Times New Roman" panose="02020603050405020304" pitchFamily="18" charset="0"/>
              </a:rPr>
              <a:t>Wheel</a:t>
            </a: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Line printers</a:t>
            </a:r>
          </a:p>
          <a:p>
            <a:pPr lvl="1"/>
            <a:r>
              <a:rPr lang="en-US" sz="2000" dirty="0">
                <a:latin typeface="Times New Roman" panose="02020603050405020304" pitchFamily="18" charset="0"/>
                <a:cs typeface="Times New Roman" panose="02020603050405020304" pitchFamily="18" charset="0"/>
              </a:rPr>
              <a:t>Drum Printer</a:t>
            </a:r>
          </a:p>
          <a:p>
            <a:pPr lvl="1"/>
            <a:r>
              <a:rPr lang="en-US" sz="2000" dirty="0">
                <a:latin typeface="Times New Roman" panose="02020603050405020304" pitchFamily="18" charset="0"/>
                <a:cs typeface="Times New Roman" panose="02020603050405020304" pitchFamily="18" charset="0"/>
              </a:rPr>
              <a:t>Chain Printer</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16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Character </a:t>
            </a:r>
            <a:r>
              <a:rPr lang="en-US" sz="3600" b="1" dirty="0" smtClean="0">
                <a:latin typeface="Times New Roman" panose="02020603050405020304" pitchFamily="18" charset="0"/>
                <a:cs typeface="Times New Roman" panose="02020603050405020304" pitchFamily="18" charset="0"/>
              </a:rPr>
              <a:t>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Character </a:t>
            </a:r>
            <a:r>
              <a:rPr lang="en-US" sz="2400" dirty="0">
                <a:latin typeface="Times New Roman" panose="02020603050405020304" pitchFamily="18" charset="0"/>
                <a:cs typeface="Times New Roman" panose="02020603050405020304" pitchFamily="18" charset="0"/>
              </a:rPr>
              <a:t>printers are the printers which print one character at a time.</a:t>
            </a:r>
          </a:p>
          <a:p>
            <a:pPr algn="just"/>
            <a:r>
              <a:rPr lang="en-US" sz="2400" dirty="0">
                <a:latin typeface="Times New Roman" panose="02020603050405020304" pitchFamily="18" charset="0"/>
                <a:cs typeface="Times New Roman" panose="02020603050405020304" pitchFamily="18" charset="0"/>
              </a:rPr>
              <a:t>These are further divided into two types:</a:t>
            </a:r>
          </a:p>
          <a:p>
            <a:pPr lvl="1" algn="just"/>
            <a:r>
              <a:rPr lang="en-US" sz="2400" dirty="0">
                <a:latin typeface="Times New Roman" panose="02020603050405020304" pitchFamily="18" charset="0"/>
                <a:cs typeface="Times New Roman" panose="02020603050405020304" pitchFamily="18" charset="0"/>
              </a:rPr>
              <a:t>Dot Matrix Printer(DMP)</a:t>
            </a:r>
          </a:p>
          <a:p>
            <a:pPr lvl="1" algn="just"/>
            <a:r>
              <a:rPr lang="en-US" sz="2400" dirty="0">
                <a:latin typeface="Times New Roman" panose="02020603050405020304" pitchFamily="18" charset="0"/>
                <a:cs typeface="Times New Roman" panose="02020603050405020304" pitchFamily="18" charset="0"/>
              </a:rPr>
              <a:t>Daisy Wheel</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41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Dot Matrix </a:t>
            </a:r>
            <a:r>
              <a:rPr lang="en-US" sz="3600" b="1" dirty="0" smtClean="0">
                <a:latin typeface="Times New Roman" panose="02020603050405020304" pitchFamily="18" charset="0"/>
                <a:cs typeface="Times New Roman" panose="02020603050405020304" pitchFamily="18" charset="0"/>
              </a:rPr>
              <a:t>Printer</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market, one of the most popular printers is Dot Matrix Printer. These printers are popular because of their ease of printing and economical price. Each character printed is in the form of pattern of dots and head consists of a Matrix of Pins of size (5*7, 7*9, 9*7 or 9*9) which come out to form a character which is why it is called Dot Matrix Printer.</a:t>
            </a:r>
          </a:p>
          <a:p>
            <a:r>
              <a:rPr lang="en-US" sz="2600" b="1" dirty="0">
                <a:latin typeface="Times New Roman" panose="02020603050405020304" pitchFamily="18" charset="0"/>
                <a:cs typeface="Times New Roman" panose="02020603050405020304" pitchFamily="18" charset="0"/>
              </a:rPr>
              <a:t>Advantages</a:t>
            </a:r>
            <a:endParaRPr lang="en-US" sz="26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Inexpensive</a:t>
            </a:r>
          </a:p>
          <a:p>
            <a:pPr lvl="1"/>
            <a:r>
              <a:rPr lang="en-US" sz="2600" dirty="0">
                <a:latin typeface="Times New Roman" panose="02020603050405020304" pitchFamily="18" charset="0"/>
                <a:cs typeface="Times New Roman" panose="02020603050405020304" pitchFamily="18" charset="0"/>
              </a:rPr>
              <a:t>Widely Used</a:t>
            </a:r>
          </a:p>
          <a:p>
            <a:pPr lvl="1"/>
            <a:r>
              <a:rPr lang="en-US" sz="2600" dirty="0">
                <a:latin typeface="Times New Roman" panose="02020603050405020304" pitchFamily="18" charset="0"/>
                <a:cs typeface="Times New Roman" panose="02020603050405020304" pitchFamily="18" charset="0"/>
              </a:rPr>
              <a:t>Other language characters </a:t>
            </a:r>
            <a:endParaRPr lang="en-US" sz="2600" dirty="0" smtClean="0">
              <a:latin typeface="Times New Roman" panose="02020603050405020304" pitchFamily="18" charset="0"/>
              <a:cs typeface="Times New Roman" panose="02020603050405020304" pitchFamily="18" charset="0"/>
            </a:endParaRPr>
          </a:p>
          <a:p>
            <a:pPr marL="402336" lvl="1"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can </a:t>
            </a:r>
            <a:r>
              <a:rPr lang="en-US" sz="2600" dirty="0">
                <a:latin typeface="Times New Roman" panose="02020603050405020304" pitchFamily="18" charset="0"/>
                <a:cs typeface="Times New Roman" panose="02020603050405020304" pitchFamily="18" charset="0"/>
              </a:rPr>
              <a:t>be printed</a:t>
            </a:r>
          </a:p>
          <a:p>
            <a:r>
              <a:rPr lang="en-US" sz="2600" b="1" dirty="0">
                <a:latin typeface="Times New Roman" panose="02020603050405020304" pitchFamily="18" charset="0"/>
                <a:cs typeface="Times New Roman" panose="02020603050405020304" pitchFamily="18" charset="0"/>
              </a:rPr>
              <a:t>Disadvantages</a:t>
            </a:r>
            <a:endParaRPr lang="en-US" sz="26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Slow Speed</a:t>
            </a:r>
          </a:p>
          <a:p>
            <a:pPr lvl="1"/>
            <a:r>
              <a:rPr lang="en-US" sz="2600" dirty="0">
                <a:latin typeface="Times New Roman" panose="02020603050405020304" pitchFamily="18" charset="0"/>
                <a:cs typeface="Times New Roman" panose="02020603050405020304" pitchFamily="18" charset="0"/>
              </a:rPr>
              <a:t>Poor Quality</a:t>
            </a:r>
          </a:p>
          <a:p>
            <a:pPr marL="82296" indent="0" algn="just">
              <a:buNone/>
            </a:pPr>
            <a:endParaRPr lang="en-US" sz="2400" dirty="0">
              <a:latin typeface="Times New Roman" panose="02020603050405020304" pitchFamily="18" charset="0"/>
              <a:cs typeface="Times New Roman" panose="02020603050405020304"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978" y="3453008"/>
            <a:ext cx="3239022"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74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Daisy </a:t>
            </a:r>
            <a:r>
              <a:rPr lang="en-US" sz="3600" b="1" dirty="0" smtClean="0">
                <a:latin typeface="Times New Roman" panose="02020603050405020304" pitchFamily="18" charset="0"/>
                <a:cs typeface="Times New Roman" panose="02020603050405020304" pitchFamily="18" charset="0"/>
              </a:rPr>
              <a:t>Wheel</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000" dirty="0" smtClean="0">
                <a:latin typeface="Times New Roman" panose="02020603050405020304" pitchFamily="18" charset="0"/>
                <a:cs typeface="Times New Roman" panose="02020603050405020304" pitchFamily="18" charset="0"/>
              </a:rPr>
              <a:t>Head </a:t>
            </a:r>
            <a:r>
              <a:rPr lang="en-US" sz="2000" dirty="0">
                <a:latin typeface="Times New Roman" panose="02020603050405020304" pitchFamily="18" charset="0"/>
                <a:cs typeface="Times New Roman" panose="02020603050405020304" pitchFamily="18" charset="0"/>
              </a:rPr>
              <a:t>is lying on a wheel and pins corresponding to characters are like petals of Daisy (flower) which is why it is called Daisy Wheel Printer. These printers are generally used for word-processing in offices that require a few letters to be sent here and there with very nice quality.</a:t>
            </a:r>
          </a:p>
          <a:p>
            <a:pPr algn="just"/>
            <a:r>
              <a:rPr lang="en-US" sz="2000" b="1" dirty="0">
                <a:latin typeface="Times New Roman" panose="02020603050405020304" pitchFamily="18" charset="0"/>
                <a:cs typeface="Times New Roman" panose="02020603050405020304" pitchFamily="18" charset="0"/>
              </a:rPr>
              <a:t>Advantages</a:t>
            </a:r>
            <a:endParaRPr lang="en-US" sz="2000" dirty="0">
              <a:latin typeface="Times New Roman" panose="02020603050405020304" pitchFamily="18" charset="0"/>
              <a:cs typeface="Times New Roman" panose="02020603050405020304" pitchFamily="18" charset="0"/>
            </a:endParaRPr>
          </a:p>
          <a:p>
            <a:pPr lvl="1" algn="just"/>
            <a:r>
              <a:rPr lang="en-US" sz="1600" dirty="0">
                <a:latin typeface="Times New Roman" panose="02020603050405020304" pitchFamily="18" charset="0"/>
                <a:cs typeface="Times New Roman" panose="02020603050405020304" pitchFamily="18" charset="0"/>
              </a:rPr>
              <a:t>More reliable than DMP</a:t>
            </a:r>
          </a:p>
          <a:p>
            <a:pPr lvl="1" algn="just"/>
            <a:r>
              <a:rPr lang="en-US" sz="1600" dirty="0">
                <a:latin typeface="Times New Roman" panose="02020603050405020304" pitchFamily="18" charset="0"/>
                <a:cs typeface="Times New Roman" panose="02020603050405020304" pitchFamily="18" charset="0"/>
              </a:rPr>
              <a:t>Better quality</a:t>
            </a:r>
          </a:p>
          <a:p>
            <a:pPr lvl="1" algn="just"/>
            <a:r>
              <a:rPr lang="en-US" sz="1600" dirty="0">
                <a:latin typeface="Times New Roman" panose="02020603050405020304" pitchFamily="18" charset="0"/>
                <a:cs typeface="Times New Roman" panose="02020603050405020304" pitchFamily="18" charset="0"/>
              </a:rPr>
              <a:t>Fonts of character can be </a:t>
            </a:r>
            <a:endParaRPr lang="en-US" sz="1600" dirty="0" smtClean="0">
              <a:latin typeface="Times New Roman" panose="02020603050405020304" pitchFamily="18" charset="0"/>
              <a:cs typeface="Times New Roman" panose="02020603050405020304" pitchFamily="18" charset="0"/>
            </a:endParaRPr>
          </a:p>
          <a:p>
            <a:pPr marL="356616" lvl="1" indent="0" algn="just">
              <a:buNone/>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easily </a:t>
            </a:r>
            <a:r>
              <a:rPr lang="en-US" sz="1600" dirty="0">
                <a:latin typeface="Times New Roman" panose="02020603050405020304" pitchFamily="18" charset="0"/>
                <a:cs typeface="Times New Roman" panose="02020603050405020304" pitchFamily="18" charset="0"/>
              </a:rPr>
              <a:t>changed</a:t>
            </a:r>
          </a:p>
          <a:p>
            <a:pPr algn="just"/>
            <a:r>
              <a:rPr lang="en-US" sz="2000" b="1" dirty="0">
                <a:latin typeface="Times New Roman" panose="02020603050405020304" pitchFamily="18" charset="0"/>
                <a:cs typeface="Times New Roman" panose="02020603050405020304" pitchFamily="18" charset="0"/>
              </a:rPr>
              <a:t>Disadvantages</a:t>
            </a:r>
            <a:endParaRPr lang="en-US" sz="2000" dirty="0">
              <a:latin typeface="Times New Roman" panose="02020603050405020304" pitchFamily="18" charset="0"/>
              <a:cs typeface="Times New Roman" panose="02020603050405020304" pitchFamily="18" charset="0"/>
            </a:endParaRPr>
          </a:p>
          <a:p>
            <a:pPr lvl="1" algn="just"/>
            <a:r>
              <a:rPr lang="en-US" sz="1600" dirty="0">
                <a:latin typeface="Times New Roman" panose="02020603050405020304" pitchFamily="18" charset="0"/>
                <a:cs typeface="Times New Roman" panose="02020603050405020304" pitchFamily="18" charset="0"/>
              </a:rPr>
              <a:t>Slower than DMP</a:t>
            </a:r>
          </a:p>
          <a:p>
            <a:pPr lvl="1" algn="just"/>
            <a:r>
              <a:rPr lang="en-US" sz="1600" dirty="0">
                <a:latin typeface="Times New Roman" panose="02020603050405020304" pitchFamily="18" charset="0"/>
                <a:cs typeface="Times New Roman" panose="02020603050405020304" pitchFamily="18" charset="0"/>
              </a:rPr>
              <a:t>Noisy</a:t>
            </a:r>
          </a:p>
          <a:p>
            <a:pPr lvl="1" algn="just"/>
            <a:r>
              <a:rPr lang="en-US" sz="1600" dirty="0">
                <a:latin typeface="Times New Roman" panose="02020603050405020304" pitchFamily="18" charset="0"/>
                <a:cs typeface="Times New Roman" panose="02020603050405020304" pitchFamily="18" charset="0"/>
              </a:rPr>
              <a:t>More expensive than DMP</a:t>
            </a:r>
          </a:p>
          <a:p>
            <a:pPr algn="just"/>
            <a:endParaRPr lang="en-US" sz="2000" dirty="0">
              <a:latin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0"/>
            <a:ext cx="3810000"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14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Line </a:t>
            </a:r>
            <a:r>
              <a:rPr lang="en-US" sz="3600" b="1" dirty="0" smtClean="0">
                <a:latin typeface="Times New Roman" panose="02020603050405020304" pitchFamily="18" charset="0"/>
                <a:cs typeface="Times New Roman" panose="02020603050405020304" pitchFamily="18" charset="0"/>
              </a:rPr>
              <a:t>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Line </a:t>
            </a:r>
            <a:r>
              <a:rPr lang="en-US" sz="2400" dirty="0">
                <a:latin typeface="Times New Roman" panose="02020603050405020304" pitchFamily="18" charset="0"/>
                <a:cs typeface="Times New Roman" panose="02020603050405020304" pitchFamily="18" charset="0"/>
              </a:rPr>
              <a:t>printers are the printers which print one line at a time.</a:t>
            </a:r>
          </a:p>
          <a:p>
            <a:r>
              <a:rPr lang="en-US" sz="2400" dirty="0">
                <a:latin typeface="Times New Roman" panose="02020603050405020304" pitchFamily="18" charset="0"/>
                <a:cs typeface="Times New Roman" panose="02020603050405020304" pitchFamily="18" charset="0"/>
              </a:rPr>
              <a:t>These are of two types −</a:t>
            </a:r>
          </a:p>
          <a:p>
            <a:pPr lvl="1"/>
            <a:r>
              <a:rPr lang="en-US" sz="2400" dirty="0">
                <a:latin typeface="Times New Roman" panose="02020603050405020304" pitchFamily="18" charset="0"/>
                <a:cs typeface="Times New Roman" panose="02020603050405020304" pitchFamily="18" charset="0"/>
              </a:rPr>
              <a:t>Drum Printer</a:t>
            </a:r>
          </a:p>
          <a:p>
            <a:pPr lvl="1"/>
            <a:r>
              <a:rPr lang="en-US" sz="2400" dirty="0">
                <a:latin typeface="Times New Roman" panose="02020603050405020304" pitchFamily="18" charset="0"/>
                <a:cs typeface="Times New Roman" panose="02020603050405020304" pitchFamily="18" charset="0"/>
              </a:rPr>
              <a:t>Chain Printer</a:t>
            </a:r>
          </a:p>
          <a:p>
            <a:endParaRPr lang="en-US" sz="2400"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733800"/>
            <a:ext cx="38100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5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Drum </a:t>
            </a:r>
            <a:r>
              <a:rPr lang="en-US" sz="3600" b="1" dirty="0" smtClean="0">
                <a:latin typeface="Times New Roman" panose="02020603050405020304" pitchFamily="18" charset="0"/>
                <a:cs typeface="Times New Roman" panose="02020603050405020304" pitchFamily="18" charset="0"/>
              </a:rPr>
              <a:t>Printer</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printer is like a drum in shape hence it is called drum printer. The surface of the drum is divided into a number of tracks. Total tracks are equal to the size of the paper, i.e. for a paper width of 132 characters, drum will have 132 tracks. A character set is embossed on the track. Different character sets available in the market are 48 character set, 64 and 96 characters set. One rotation of drum prints one line. Drum printers are fast in speed and can print 300 to 2000 lines per minute.</a:t>
            </a:r>
          </a:p>
          <a:p>
            <a:pPr algn="just"/>
            <a:r>
              <a:rPr lang="en-US" sz="2000" b="1" dirty="0">
                <a:latin typeface="Times New Roman" panose="02020603050405020304" pitchFamily="18" charset="0"/>
                <a:cs typeface="Times New Roman" panose="02020603050405020304" pitchFamily="18" charset="0"/>
              </a:rPr>
              <a:t>Advantages</a:t>
            </a: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Very high speed</a:t>
            </a:r>
          </a:p>
          <a:p>
            <a:pPr algn="just"/>
            <a:r>
              <a:rPr lang="en-US" sz="2000" b="1" dirty="0">
                <a:latin typeface="Times New Roman" panose="02020603050405020304" pitchFamily="18" charset="0"/>
                <a:cs typeface="Times New Roman" panose="02020603050405020304" pitchFamily="18" charset="0"/>
              </a:rPr>
              <a:t>Disadvantages</a:t>
            </a: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Very expensive</a:t>
            </a:r>
          </a:p>
          <a:p>
            <a:pPr lvl="1" algn="just"/>
            <a:r>
              <a:rPr lang="en-US" sz="2000" dirty="0">
                <a:latin typeface="Times New Roman" panose="02020603050405020304" pitchFamily="18" charset="0"/>
                <a:cs typeface="Times New Roman" panose="02020603050405020304" pitchFamily="18" charset="0"/>
              </a:rPr>
              <a:t>Characters fonts cannot be changed</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19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Chain </a:t>
            </a:r>
            <a:r>
              <a:rPr lang="en-US" sz="3600" b="1" dirty="0" smtClean="0">
                <a:latin typeface="Times New Roman" panose="02020603050405020304" pitchFamily="18" charset="0"/>
                <a:cs typeface="Times New Roman" panose="02020603050405020304" pitchFamily="18" charset="0"/>
              </a:rPr>
              <a:t>Printer</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this printer, a chain of character sets is used, hence it is called Chain Printer. A standard character set may have 48, 64, or 96 characters.</a:t>
            </a:r>
          </a:p>
          <a:p>
            <a:pPr algn="just"/>
            <a:r>
              <a:rPr lang="en-US" sz="2400" b="1" dirty="0">
                <a:latin typeface="Times New Roman" panose="02020603050405020304" pitchFamily="18" charset="0"/>
                <a:cs typeface="Times New Roman" panose="02020603050405020304" pitchFamily="18" charset="0"/>
              </a:rPr>
              <a:t>Advantages</a:t>
            </a:r>
            <a:endParaRPr lang="en-US" sz="2400" dirty="0">
              <a:latin typeface="Times New Roman" panose="02020603050405020304" pitchFamily="18" charset="0"/>
              <a:cs typeface="Times New Roman" panose="02020603050405020304" pitchFamily="18" charset="0"/>
            </a:endParaRPr>
          </a:p>
          <a:p>
            <a:pPr lvl="1" algn="just"/>
            <a:r>
              <a:rPr lang="en-US" sz="2400" dirty="0">
                <a:latin typeface="Times New Roman" panose="02020603050405020304" pitchFamily="18" charset="0"/>
                <a:cs typeface="Times New Roman" panose="02020603050405020304" pitchFamily="18" charset="0"/>
              </a:rPr>
              <a:t>Character fonts can easily be changed.</a:t>
            </a:r>
          </a:p>
          <a:p>
            <a:pPr lvl="1" algn="just"/>
            <a:r>
              <a:rPr lang="en-US" sz="2400" dirty="0">
                <a:latin typeface="Times New Roman" panose="02020603050405020304" pitchFamily="18" charset="0"/>
                <a:cs typeface="Times New Roman" panose="02020603050405020304" pitchFamily="18" charset="0"/>
              </a:rPr>
              <a:t>Different languages can be used with the same printer.</a:t>
            </a:r>
          </a:p>
          <a:p>
            <a:pPr algn="just"/>
            <a:r>
              <a:rPr lang="en-US" sz="2400" b="1" dirty="0">
                <a:latin typeface="Times New Roman" panose="02020603050405020304" pitchFamily="18" charset="0"/>
                <a:cs typeface="Times New Roman" panose="02020603050405020304" pitchFamily="18" charset="0"/>
              </a:rPr>
              <a:t>Disadvantages</a:t>
            </a:r>
            <a:endParaRPr lang="en-US" sz="2400" dirty="0">
              <a:latin typeface="Times New Roman" panose="02020603050405020304" pitchFamily="18" charset="0"/>
              <a:cs typeface="Times New Roman" panose="02020603050405020304" pitchFamily="18" charset="0"/>
            </a:endParaRPr>
          </a:p>
          <a:p>
            <a:pPr lvl="1" algn="just"/>
            <a:r>
              <a:rPr lang="en-US" sz="2400" dirty="0">
                <a:latin typeface="Times New Roman" panose="02020603050405020304" pitchFamily="18" charset="0"/>
                <a:cs typeface="Times New Roman" panose="02020603050405020304" pitchFamily="18" charset="0"/>
              </a:rPr>
              <a:t>Noisy</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Non-impact </a:t>
            </a:r>
            <a:r>
              <a:rPr lang="en-US" sz="3600" b="1" dirty="0" smtClean="0">
                <a:latin typeface="Times New Roman" panose="02020603050405020304" pitchFamily="18" charset="0"/>
                <a:cs typeface="Times New Roman" panose="02020603050405020304" pitchFamily="18" charset="0"/>
              </a:rPr>
              <a:t>Printers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Non-impact </a:t>
            </a:r>
            <a:r>
              <a:rPr lang="en-US" sz="2400" dirty="0">
                <a:latin typeface="Times New Roman" panose="02020603050405020304" pitchFamily="18" charset="0"/>
                <a:cs typeface="Times New Roman" panose="02020603050405020304" pitchFamily="18" charset="0"/>
              </a:rPr>
              <a:t>printers print the characters without using the ribbon. These printers print a complete page at a time, thus they are also called as Page Printers.</a:t>
            </a:r>
          </a:p>
          <a:p>
            <a:pPr algn="just"/>
            <a:r>
              <a:rPr lang="en-US" sz="2400" b="1" dirty="0" smtClean="0">
                <a:latin typeface="Times New Roman" panose="02020603050405020304" pitchFamily="18" charset="0"/>
                <a:cs typeface="Times New Roman" panose="02020603050405020304" pitchFamily="18" charset="0"/>
              </a:rPr>
              <a:t>Characteristics </a:t>
            </a:r>
            <a:r>
              <a:rPr lang="en-US" sz="2400" b="1" dirty="0">
                <a:latin typeface="Times New Roman" panose="02020603050405020304" pitchFamily="18" charset="0"/>
                <a:cs typeface="Times New Roman" panose="02020603050405020304" pitchFamily="18" charset="0"/>
              </a:rPr>
              <a:t>of Non-impact Printers</a:t>
            </a:r>
            <a:endParaRPr lang="en-US" sz="2400" dirty="0">
              <a:latin typeface="Times New Roman" panose="02020603050405020304" pitchFamily="18" charset="0"/>
              <a:cs typeface="Times New Roman" panose="02020603050405020304" pitchFamily="18" charset="0"/>
            </a:endParaRPr>
          </a:p>
          <a:p>
            <a:pPr lvl="1" algn="just"/>
            <a:r>
              <a:rPr lang="en-US" sz="2400" dirty="0">
                <a:latin typeface="Times New Roman" panose="02020603050405020304" pitchFamily="18" charset="0"/>
                <a:cs typeface="Times New Roman" panose="02020603050405020304" pitchFamily="18" charset="0"/>
              </a:rPr>
              <a:t>Faster than impact printers</a:t>
            </a:r>
          </a:p>
          <a:p>
            <a:pPr lvl="1" algn="just"/>
            <a:r>
              <a:rPr lang="en-US" sz="2400" dirty="0">
                <a:latin typeface="Times New Roman" panose="02020603050405020304" pitchFamily="18" charset="0"/>
                <a:cs typeface="Times New Roman" panose="02020603050405020304" pitchFamily="18" charset="0"/>
              </a:rPr>
              <a:t>They are not noisy</a:t>
            </a:r>
          </a:p>
          <a:p>
            <a:pPr lvl="1" algn="just"/>
            <a:r>
              <a:rPr lang="en-US" sz="2400" dirty="0">
                <a:latin typeface="Times New Roman" panose="02020603050405020304" pitchFamily="18" charset="0"/>
                <a:cs typeface="Times New Roman" panose="02020603050405020304" pitchFamily="18" charset="0"/>
              </a:rPr>
              <a:t>High quality</a:t>
            </a:r>
          </a:p>
          <a:p>
            <a:pPr lvl="1" algn="just"/>
            <a:r>
              <a:rPr lang="en-US" sz="2400" dirty="0">
                <a:latin typeface="Times New Roman" panose="02020603050405020304" pitchFamily="18" charset="0"/>
                <a:cs typeface="Times New Roman" panose="02020603050405020304" pitchFamily="18" charset="0"/>
              </a:rPr>
              <a:t>Supports many fonts and different character size</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62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Types of Non-Impact 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These printers are of two types −</a:t>
            </a:r>
          </a:p>
          <a:p>
            <a:pPr lvl="1"/>
            <a:r>
              <a:rPr lang="en-US" sz="2400" dirty="0">
                <a:latin typeface="Times New Roman" panose="02020603050405020304" pitchFamily="18" charset="0"/>
                <a:cs typeface="Times New Roman" panose="02020603050405020304" pitchFamily="18" charset="0"/>
              </a:rPr>
              <a:t>Laser Printers</a:t>
            </a:r>
          </a:p>
          <a:p>
            <a:pPr lvl="1"/>
            <a:r>
              <a:rPr lang="en-US" sz="2400" dirty="0">
                <a:latin typeface="Times New Roman" panose="02020603050405020304" pitchFamily="18" charset="0"/>
                <a:cs typeface="Times New Roman" panose="02020603050405020304" pitchFamily="18" charset="0"/>
              </a:rPr>
              <a:t>Inkjet Printers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48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2819400"/>
            <a:ext cx="7498080" cy="1143000"/>
          </a:xfrm>
          <a:prstGeom prst="rect">
            <a:avLst/>
          </a:prstGeom>
        </p:spPr>
        <p:txBody>
          <a:bodyPr anchor="ctr">
            <a:normAutofit fontScale="925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5100" b="1" dirty="0" smtClean="0">
                <a:effectLst/>
                <a:latin typeface="Times New Roman" panose="02020603050405020304" pitchFamily="18" charset="0"/>
                <a:cs typeface="Times New Roman" panose="02020603050405020304" pitchFamily="18" charset="0"/>
              </a:rPr>
              <a:t>Output Devices</a:t>
            </a:r>
          </a:p>
          <a:p>
            <a:r>
              <a:rPr lang="en-US" sz="3200" dirty="0" smtClean="0">
                <a:latin typeface="Times New Roman" panose="02020603050405020304" pitchFamily="18" charset="0"/>
                <a:cs typeface="Times New Roman" panose="02020603050405020304" pitchFamily="18" charset="0"/>
              </a:rPr>
              <a:t>         </a:t>
            </a:r>
            <a:endParaRPr lang="en-US" sz="3200" b="1"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582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Laser </a:t>
            </a:r>
            <a:r>
              <a:rPr lang="en-US" sz="3600" b="1" dirty="0" smtClean="0">
                <a:latin typeface="Times New Roman" panose="02020603050405020304" pitchFamily="18" charset="0"/>
                <a:cs typeface="Times New Roman" panose="02020603050405020304" pitchFamily="18" charset="0"/>
              </a:rPr>
              <a:t>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are non-impact page printers. They use laser lights to produce the dots needed to form the characters to be printed on a page.</a:t>
            </a:r>
          </a:p>
          <a:p>
            <a:pPr algn="just"/>
            <a:r>
              <a:rPr lang="en-US" sz="2000" b="1" dirty="0">
                <a:latin typeface="Times New Roman" panose="02020603050405020304" pitchFamily="18" charset="0"/>
                <a:cs typeface="Times New Roman" panose="02020603050405020304" pitchFamily="18" charset="0"/>
              </a:rPr>
              <a:t>Advantages</a:t>
            </a: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Very high speed</a:t>
            </a:r>
          </a:p>
          <a:p>
            <a:pPr lvl="1" algn="just"/>
            <a:r>
              <a:rPr lang="en-US" sz="2000" dirty="0">
                <a:latin typeface="Times New Roman" panose="02020603050405020304" pitchFamily="18" charset="0"/>
                <a:cs typeface="Times New Roman" panose="02020603050405020304" pitchFamily="18" charset="0"/>
              </a:rPr>
              <a:t>Very high quality output</a:t>
            </a:r>
          </a:p>
          <a:p>
            <a:pPr lvl="1" algn="just"/>
            <a:r>
              <a:rPr lang="en-US" sz="2000" dirty="0">
                <a:latin typeface="Times New Roman" panose="02020603050405020304" pitchFamily="18" charset="0"/>
                <a:cs typeface="Times New Roman" panose="02020603050405020304" pitchFamily="18" charset="0"/>
              </a:rPr>
              <a:t>Good graphics quality</a:t>
            </a:r>
          </a:p>
          <a:p>
            <a:pPr lvl="1" algn="just"/>
            <a:r>
              <a:rPr lang="en-US" sz="2000" dirty="0">
                <a:latin typeface="Times New Roman" panose="02020603050405020304" pitchFamily="18" charset="0"/>
                <a:cs typeface="Times New Roman" panose="02020603050405020304" pitchFamily="18" charset="0"/>
              </a:rPr>
              <a:t>Supports many fonts and </a:t>
            </a:r>
            <a:endParaRPr lang="en-US" sz="2000" dirty="0" smtClean="0">
              <a:latin typeface="Times New Roman" panose="02020603050405020304" pitchFamily="18" charset="0"/>
              <a:cs typeface="Times New Roman" panose="02020603050405020304" pitchFamily="18" charset="0"/>
            </a:endParaRPr>
          </a:p>
          <a:p>
            <a:pPr marL="402336" lvl="1" indent="0" algn="just">
              <a:buNone/>
            </a:pPr>
            <a:r>
              <a:rPr lang="en-US" sz="2000" dirty="0" smtClean="0">
                <a:latin typeface="Times New Roman" panose="02020603050405020304" pitchFamily="18" charset="0"/>
                <a:cs typeface="Times New Roman" panose="02020603050405020304" pitchFamily="18" charset="0"/>
              </a:rPr>
              <a:t>    different character </a:t>
            </a:r>
            <a:r>
              <a:rPr lang="en-US" sz="2000" dirty="0">
                <a:latin typeface="Times New Roman" panose="02020603050405020304" pitchFamily="18" charset="0"/>
                <a:cs typeface="Times New Roman" panose="02020603050405020304" pitchFamily="18" charset="0"/>
              </a:rPr>
              <a:t>size</a:t>
            </a:r>
          </a:p>
          <a:p>
            <a:pPr algn="just"/>
            <a:r>
              <a:rPr lang="en-US" sz="2000" b="1" dirty="0">
                <a:latin typeface="Times New Roman" panose="02020603050405020304" pitchFamily="18" charset="0"/>
                <a:cs typeface="Times New Roman" panose="02020603050405020304" pitchFamily="18" charset="0"/>
              </a:rPr>
              <a:t>Disadvantages</a:t>
            </a: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Expensive</a:t>
            </a:r>
          </a:p>
          <a:p>
            <a:pPr lvl="1" algn="just"/>
            <a:r>
              <a:rPr lang="en-US" sz="2000" dirty="0">
                <a:latin typeface="Times New Roman" panose="02020603050405020304" pitchFamily="18" charset="0"/>
                <a:cs typeface="Times New Roman" panose="02020603050405020304" pitchFamily="18" charset="0"/>
              </a:rPr>
              <a:t>Cannot be used to produce multiple copies of a document in a </a:t>
            </a:r>
            <a:r>
              <a:rPr lang="en-US" sz="2000" dirty="0" smtClean="0">
                <a:latin typeface="Times New Roman" panose="02020603050405020304" pitchFamily="18" charset="0"/>
                <a:cs typeface="Times New Roman" panose="02020603050405020304" pitchFamily="18" charset="0"/>
              </a:rPr>
              <a:t>single printing.</a:t>
            </a:r>
          </a:p>
          <a:p>
            <a:pPr marL="402336" lvl="1"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0"/>
            <a:ext cx="3124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30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Inkjet </a:t>
            </a:r>
            <a:r>
              <a:rPr lang="en-US" sz="3600" b="1" dirty="0" smtClean="0">
                <a:latin typeface="Times New Roman" panose="02020603050405020304" pitchFamily="18" charset="0"/>
                <a:cs typeface="Times New Roman" panose="02020603050405020304" pitchFamily="18" charset="0"/>
              </a:rPr>
              <a:t>Printers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000" dirty="0" smtClean="0">
                <a:latin typeface="Times New Roman" panose="02020603050405020304" pitchFamily="18" charset="0"/>
                <a:cs typeface="Times New Roman" panose="02020603050405020304" pitchFamily="18" charset="0"/>
              </a:rPr>
              <a:t>Inkjet </a:t>
            </a:r>
            <a:r>
              <a:rPr lang="en-US" sz="2000" dirty="0">
                <a:latin typeface="Times New Roman" panose="02020603050405020304" pitchFamily="18" charset="0"/>
                <a:cs typeface="Times New Roman" panose="02020603050405020304" pitchFamily="18" charset="0"/>
              </a:rPr>
              <a:t>printers are non-impact character printers based on a relatively new technology. They print characters by spraying small drops of ink onto paper. Inkjet printers produce high quality output with presentable features.</a:t>
            </a:r>
          </a:p>
          <a:p>
            <a:pPr algn="just"/>
            <a:r>
              <a:rPr lang="en-US" sz="2000" dirty="0">
                <a:latin typeface="Times New Roman" panose="02020603050405020304" pitchFamily="18" charset="0"/>
                <a:cs typeface="Times New Roman" panose="02020603050405020304" pitchFamily="18" charset="0"/>
              </a:rPr>
              <a:t>They make less noise because no hammering is done and these have many styles of printing modes available. Color printing is also possible. Some models of Inkjet printers can produce multiple copies of printing also.</a:t>
            </a:r>
          </a:p>
          <a:p>
            <a:pPr algn="just"/>
            <a:r>
              <a:rPr lang="en-US" sz="2000" b="1" dirty="0">
                <a:latin typeface="Times New Roman" panose="02020603050405020304" pitchFamily="18" charset="0"/>
                <a:cs typeface="Times New Roman" panose="02020603050405020304" pitchFamily="18" charset="0"/>
              </a:rPr>
              <a:t>Advantages</a:t>
            </a: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High quality printing</a:t>
            </a:r>
          </a:p>
          <a:p>
            <a:pPr lvl="1" algn="just"/>
            <a:r>
              <a:rPr lang="en-US" sz="2000" dirty="0">
                <a:latin typeface="Times New Roman" panose="02020603050405020304" pitchFamily="18" charset="0"/>
                <a:cs typeface="Times New Roman" panose="02020603050405020304" pitchFamily="18" charset="0"/>
              </a:rPr>
              <a:t>More reliable</a:t>
            </a:r>
          </a:p>
          <a:p>
            <a:pPr algn="just"/>
            <a:r>
              <a:rPr lang="en-US" sz="2000" b="1" dirty="0">
                <a:latin typeface="Times New Roman" panose="02020603050405020304" pitchFamily="18" charset="0"/>
                <a:cs typeface="Times New Roman" panose="02020603050405020304" pitchFamily="18" charset="0"/>
              </a:rPr>
              <a:t>Disadvantages</a:t>
            </a: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Expensive as the cost </a:t>
            </a:r>
            <a:endParaRPr lang="en-US" sz="2000" dirty="0" smtClean="0">
              <a:latin typeface="Times New Roman" panose="02020603050405020304" pitchFamily="18" charset="0"/>
              <a:cs typeface="Times New Roman" panose="02020603050405020304" pitchFamily="18" charset="0"/>
            </a:endParaRPr>
          </a:p>
          <a:p>
            <a:pPr marL="402336" lvl="1" indent="0" algn="just">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per </a:t>
            </a:r>
            <a:r>
              <a:rPr lang="en-US" sz="2000" dirty="0">
                <a:latin typeface="Times New Roman" panose="02020603050405020304" pitchFamily="18" charset="0"/>
                <a:cs typeface="Times New Roman" panose="02020603050405020304" pitchFamily="18" charset="0"/>
              </a:rPr>
              <a:t>page is high</a:t>
            </a:r>
          </a:p>
          <a:p>
            <a:pPr lvl="1" algn="just"/>
            <a:r>
              <a:rPr lang="en-US" sz="2000" dirty="0">
                <a:latin typeface="Times New Roman" panose="02020603050405020304" pitchFamily="18" charset="0"/>
                <a:cs typeface="Times New Roman" panose="02020603050405020304" pitchFamily="18" charset="0"/>
              </a:rPr>
              <a:t>Slow as compared to laser printer</a:t>
            </a:r>
          </a:p>
          <a:p>
            <a:pPr algn="just"/>
            <a:endParaRPr lang="en-US" sz="2000" dirty="0">
              <a:latin typeface="Times New Roman" panose="02020603050405020304" pitchFamily="18" charset="0"/>
              <a:cs typeface="Times New Roman" panose="02020603050405020304"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86200"/>
            <a:ext cx="38671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45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Plotters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 plotter is a special output device used to produce hard copies of large graphs and designs on paper, such as construction maps, engineering drawings, architectural plans and business charts. The plotter is either a peripheral component that you add to your computer system or a standalone device with its own internal processor.</a:t>
            </a:r>
          </a:p>
        </p:txBody>
      </p:sp>
    </p:spTree>
    <p:extLst>
      <p:ext uri="{BB962C8B-B14F-4D97-AF65-F5344CB8AC3E}">
        <p14:creationId xmlns:p14="http://schemas.microsoft.com/office/powerpoint/2010/main" val="1044414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Types of Plotters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fontAlgn="base"/>
            <a:r>
              <a:rPr lang="en-US" sz="2800" dirty="0">
                <a:latin typeface="Times New Roman" panose="02020603050405020304" pitchFamily="18" charset="0"/>
                <a:cs typeface="Times New Roman" panose="02020603050405020304" pitchFamily="18" charset="0"/>
              </a:rPr>
              <a:t>Following </a:t>
            </a:r>
            <a:r>
              <a:rPr lang="en-US" sz="2800" dirty="0" smtClean="0">
                <a:latin typeface="Times New Roman" panose="02020603050405020304" pitchFamily="18" charset="0"/>
                <a:cs typeface="Times New Roman" panose="02020603050405020304" pitchFamily="18" charset="0"/>
              </a:rPr>
              <a:t>are two </a:t>
            </a:r>
            <a:r>
              <a:rPr lang="en-US" sz="2800" dirty="0">
                <a:latin typeface="Times New Roman" panose="02020603050405020304" pitchFamily="18" charset="0"/>
                <a:cs typeface="Times New Roman" panose="02020603050405020304" pitchFamily="18" charset="0"/>
              </a:rPr>
              <a:t>types of plotter</a:t>
            </a:r>
          </a:p>
          <a:p>
            <a:pPr lvl="1" fontAlgn="base"/>
            <a:r>
              <a:rPr lang="en-US" sz="2400" dirty="0">
                <a:latin typeface="Times New Roman" panose="02020603050405020304" pitchFamily="18" charset="0"/>
                <a:cs typeface="Times New Roman" panose="02020603050405020304" pitchFamily="18" charset="0"/>
              </a:rPr>
              <a:t>Drum Plotter</a:t>
            </a:r>
          </a:p>
          <a:p>
            <a:pPr lvl="1" fontAlgn="base"/>
            <a:r>
              <a:rPr lang="en-US" sz="2400" dirty="0">
                <a:latin typeface="Times New Roman" panose="02020603050405020304" pitchFamily="18" charset="0"/>
                <a:cs typeface="Times New Roman" panose="02020603050405020304" pitchFamily="18" charset="0"/>
              </a:rPr>
              <a:t>Flat-Bed Plotter</a:t>
            </a:r>
          </a:p>
          <a:p>
            <a:pPr marL="82296"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02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Drum </a:t>
            </a:r>
            <a:r>
              <a:rPr lang="en-US" sz="3600" b="1" dirty="0" smtClean="0">
                <a:latin typeface="Times New Roman" panose="02020603050405020304" pitchFamily="18" charset="0"/>
                <a:cs typeface="Times New Roman" panose="02020603050405020304" pitchFamily="18" charset="0"/>
              </a:rPr>
              <a:t>Plotter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fontAlgn="base"/>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drum plotter was the first output device for printing graphics. A drum plotter contains a pen, drum, paper, and ink for output. In this drum rotates the pages and pens draw the images on papers. The drum rotates to change the position of the paper. The length of image is limited. It </a:t>
            </a:r>
            <a:r>
              <a:rPr lang="en-US" sz="2400" dirty="0" smtClean="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because of the limited size of the </a:t>
            </a:r>
            <a:r>
              <a:rPr lang="en-US" sz="2400" dirty="0" smtClean="0">
                <a:latin typeface="Times New Roman" panose="02020603050405020304" pitchFamily="18" charset="0"/>
                <a:cs typeface="Times New Roman" panose="02020603050405020304" pitchFamily="18" charset="0"/>
              </a:rPr>
              <a:t>drum</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150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378" t="17881" r="7229" b="17447"/>
          <a:stretch/>
        </p:blipFill>
        <p:spPr bwMode="auto">
          <a:xfrm>
            <a:off x="3733800" y="3657600"/>
            <a:ext cx="318161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Flatbed </a:t>
            </a:r>
            <a:r>
              <a:rPr lang="en-US" sz="3600" b="1" dirty="0" smtClean="0">
                <a:latin typeface="Times New Roman" panose="02020603050405020304" pitchFamily="18" charset="0"/>
                <a:cs typeface="Times New Roman" panose="02020603050405020304" pitchFamily="18" charset="0"/>
              </a:rPr>
              <a:t>Plotter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219200"/>
            <a:ext cx="7498080" cy="4800600"/>
          </a:xfrm>
        </p:spPr>
        <p:txBody>
          <a:bodyPr>
            <a:normAutofit/>
          </a:bodyPr>
          <a:lstStyle/>
          <a:p>
            <a:pPr algn="just" fontAlgn="base"/>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flatbed plotter is used with many CAD programs for designs. In this plotter writing pen move x-axis and y-axis direction to draw the image. The papers remain stationary on the surface of the flatbed plotter. Different types of pens are used to draw a colorful sketch. The size of the images depends on the size of the flatbed </a:t>
            </a:r>
            <a:r>
              <a:rPr lang="en-US" sz="2400" dirty="0" smtClean="0">
                <a:latin typeface="Times New Roman" panose="02020603050405020304" pitchFamily="18" charset="0"/>
                <a:cs typeface="Times New Roman" panose="02020603050405020304" pitchFamily="18" charset="0"/>
              </a:rPr>
              <a:t>plotter</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7543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15000" y="6324600"/>
            <a:ext cx="1295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95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Speakers</a:t>
            </a: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Speakers are popular output devices used with </a:t>
            </a:r>
            <a:r>
              <a:rPr lang="en-US" sz="2400" b="1" dirty="0">
                <a:latin typeface="Times New Roman" panose="02020603050405020304" pitchFamily="18" charset="0"/>
                <a:cs typeface="Times New Roman" panose="02020603050405020304" pitchFamily="18" charset="0"/>
              </a:rPr>
              <a:t>computer</a:t>
            </a:r>
            <a:r>
              <a:rPr lang="en-US" sz="2400" dirty="0">
                <a:latin typeface="Times New Roman" panose="02020603050405020304" pitchFamily="18" charset="0"/>
                <a:cs typeface="Times New Roman" panose="02020603050405020304" pitchFamily="18" charset="0"/>
              </a:rPr>
              <a:t> systems. They receive audio input from </a:t>
            </a:r>
            <a:r>
              <a:rPr lang="en-US" sz="2400" dirty="0" smtClean="0">
                <a:latin typeface="Times New Roman" panose="02020603050405020304" pitchFamily="18" charset="0"/>
                <a:cs typeface="Times New Roman" panose="02020603050405020304" pitchFamily="18" charset="0"/>
              </a:rPr>
              <a:t>the computer's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sound</a:t>
            </a:r>
            <a:r>
              <a:rPr lang="en-US" sz="2400" dirty="0">
                <a:latin typeface="Times New Roman" panose="02020603050405020304" pitchFamily="18" charset="0"/>
                <a:cs typeface="Times New Roman" panose="02020603050405020304" pitchFamily="18" charset="0"/>
              </a:rPr>
              <a:t> card and produce audio output in the form of </a:t>
            </a:r>
            <a:r>
              <a:rPr lang="en-US" sz="2400" b="1" dirty="0">
                <a:latin typeface="Times New Roman" panose="02020603050405020304" pitchFamily="18" charset="0"/>
                <a:cs typeface="Times New Roman" panose="02020603050405020304" pitchFamily="18" charset="0"/>
              </a:rPr>
              <a:t>sound</a:t>
            </a:r>
            <a:r>
              <a:rPr lang="en-US" sz="2400" dirty="0">
                <a:latin typeface="Times New Roman" panose="02020603050405020304" pitchFamily="18" charset="0"/>
                <a:cs typeface="Times New Roman" panose="02020603050405020304" pitchFamily="18" charset="0"/>
              </a:rPr>
              <a:t> waves.</a:t>
            </a:r>
            <a:endParaRPr lang="en-US" sz="2400" dirty="0">
              <a:latin typeface="Times New Roman" panose="02020603050405020304" pitchFamily="18" charset="0"/>
              <a:cs typeface="Times New Roman" panose="02020603050405020304" pitchFamily="18" charset="0"/>
            </a:endParaRPr>
          </a:p>
        </p:txBody>
      </p:sp>
      <p:sp>
        <p:nvSpPr>
          <p:cNvPr id="4" name="AutoShape 2" descr="11 Best Computer Speakers 2020 | The Strategist | New York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200400"/>
            <a:ext cx="39243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886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Headphones</a:t>
            </a: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Headphones are small speakers that can be worn in or around your ears. Traditional headphones have two ear cups attached by a band that is placed over your head. Smaller headphones, often called earbuds or earphones, are placed inside the outer part of your ear canal.</a:t>
            </a: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68874"/>
            <a:ext cx="29718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3124200" cy="267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0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98080" cy="1143000"/>
          </a:xfrm>
        </p:spPr>
        <p:txBody>
          <a:bodyPr>
            <a:normAutofi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Output Devices</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447800"/>
            <a:ext cx="7498080" cy="4800600"/>
          </a:xfrm>
        </p:spPr>
        <p:txBody>
          <a:bodyPr>
            <a:noAutofit/>
          </a:bodyPr>
          <a:lstStyle/>
          <a:p>
            <a:r>
              <a:rPr lang="en-US" sz="2400" dirty="0">
                <a:latin typeface="Times New Roman" panose="02020603050405020304" pitchFamily="18" charset="0"/>
                <a:cs typeface="Times New Roman" panose="02020603050405020304" pitchFamily="18" charset="0"/>
              </a:rPr>
              <a:t>Following are some of the important </a:t>
            </a:r>
            <a:r>
              <a:rPr lang="en-US" sz="2400" dirty="0" smtClean="0">
                <a:latin typeface="Times New Roman" panose="02020603050405020304" pitchFamily="18" charset="0"/>
                <a:cs typeface="Times New Roman" panose="02020603050405020304" pitchFamily="18" charset="0"/>
              </a:rPr>
              <a:t>output </a:t>
            </a:r>
            <a:r>
              <a:rPr lang="en-US" sz="2400" dirty="0">
                <a:latin typeface="Times New Roman" panose="02020603050405020304" pitchFamily="18" charset="0"/>
                <a:cs typeface="Times New Roman" panose="02020603050405020304" pitchFamily="18" charset="0"/>
              </a:rPr>
              <a:t>devices </a:t>
            </a:r>
            <a:r>
              <a:rPr lang="en-US" sz="2400" dirty="0" smtClean="0">
                <a:latin typeface="Times New Roman" panose="02020603050405020304" pitchFamily="18" charset="0"/>
                <a:cs typeface="Times New Roman" panose="02020603050405020304" pitchFamily="18" charset="0"/>
              </a:rPr>
              <a:t>used </a:t>
            </a:r>
            <a:r>
              <a:rPr lang="en-US" sz="2400" dirty="0">
                <a:latin typeface="Times New Roman" panose="02020603050405020304" pitchFamily="18" charset="0"/>
                <a:cs typeface="Times New Roman" panose="02020603050405020304" pitchFamily="18" charset="0"/>
              </a:rPr>
              <a:t>in a computer −</a:t>
            </a:r>
          </a:p>
          <a:p>
            <a:pPr lvl="1"/>
            <a:r>
              <a:rPr lang="en-US" sz="2400" dirty="0">
                <a:latin typeface="Times New Roman" panose="02020603050405020304" pitchFamily="18" charset="0"/>
                <a:cs typeface="Times New Roman" panose="02020603050405020304" pitchFamily="18" charset="0"/>
              </a:rPr>
              <a:t>Monitors</a:t>
            </a:r>
          </a:p>
          <a:p>
            <a:pPr lvl="1"/>
            <a:r>
              <a:rPr lang="en-US" sz="2400" dirty="0" smtClean="0">
                <a:latin typeface="Times New Roman" panose="02020603050405020304" pitchFamily="18" charset="0"/>
                <a:cs typeface="Times New Roman" panose="02020603050405020304" pitchFamily="18" charset="0"/>
              </a:rPr>
              <a:t>Plotter</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Printer</a:t>
            </a:r>
          </a:p>
          <a:p>
            <a:pPr lvl="1"/>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Monitors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Monitors</a:t>
            </a:r>
            <a:r>
              <a:rPr lang="en-US" sz="2400" dirty="0">
                <a:latin typeface="Times New Roman" panose="02020603050405020304" pitchFamily="18" charset="0"/>
                <a:cs typeface="Times New Roman" panose="02020603050405020304" pitchFamily="18" charset="0"/>
              </a:rPr>
              <a:t>, commonly called as </a:t>
            </a:r>
            <a:r>
              <a:rPr lang="en-US" sz="2400" b="1" dirty="0">
                <a:latin typeface="Times New Roman" panose="02020603050405020304" pitchFamily="18" charset="0"/>
                <a:cs typeface="Times New Roman" panose="02020603050405020304" pitchFamily="18" charset="0"/>
              </a:rPr>
              <a:t>Visual Display Unit</a:t>
            </a:r>
            <a:r>
              <a:rPr lang="en-US" sz="2400" dirty="0">
                <a:latin typeface="Times New Roman" panose="02020603050405020304" pitchFamily="18" charset="0"/>
                <a:cs typeface="Times New Roman" panose="02020603050405020304" pitchFamily="18" charset="0"/>
              </a:rPr>
              <a:t> (VDU), are the main output device of a computer. It forms images from tiny dots, called pixels that are arranged in a rectangular form. The sharpness of the image depends upon the number of pixels.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39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Types of Monitors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There are two kinds of viewing screen used for monitors.</a:t>
            </a:r>
          </a:p>
          <a:p>
            <a:pPr lvl="1"/>
            <a:r>
              <a:rPr lang="en-US" sz="2400" dirty="0">
                <a:latin typeface="Times New Roman" panose="02020603050405020304" pitchFamily="18" charset="0"/>
                <a:cs typeface="Times New Roman" panose="02020603050405020304" pitchFamily="18" charset="0"/>
              </a:rPr>
              <a:t>Cathode-Ray Tube (CRT)</a:t>
            </a:r>
          </a:p>
          <a:p>
            <a:pPr lvl="1"/>
            <a:r>
              <a:rPr lang="en-US" sz="2400" dirty="0">
                <a:latin typeface="Times New Roman" panose="02020603050405020304" pitchFamily="18" charset="0"/>
                <a:cs typeface="Times New Roman" panose="02020603050405020304" pitchFamily="18" charset="0"/>
              </a:rPr>
              <a:t>Flat-Panel Display</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70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Cathode-Ray Tube (CRT) </a:t>
            </a:r>
            <a:r>
              <a:rPr lang="en-US" sz="3600" b="1" dirty="0" smtClean="0">
                <a:latin typeface="Times New Roman" panose="02020603050405020304" pitchFamily="18" charset="0"/>
                <a:cs typeface="Times New Roman" panose="02020603050405020304" pitchFamily="18" charset="0"/>
              </a:rPr>
              <a:t>Monitor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219200"/>
            <a:ext cx="7498080" cy="4800600"/>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CRT display is made up of small picture elements called pixels. The smaller the pixels, the better the image clarity or resolution. It takes more than one illuminated pixel to form a whole character, such as the letter ‘e’ in the word help.</a:t>
            </a:r>
          </a:p>
          <a:p>
            <a:pPr algn="just"/>
            <a:r>
              <a:rPr lang="en-US" sz="2400" dirty="0">
                <a:latin typeface="Times New Roman" panose="02020603050405020304" pitchFamily="18" charset="0"/>
                <a:cs typeface="Times New Roman" panose="02020603050405020304" pitchFamily="18" charset="0"/>
              </a:rPr>
              <a:t>A finite number of characters can be displayed on a screen at once. The screen can be divided into a series of character boxes - fixed location on the screen where a standard character can be placed. Most screens are capable of displaying 80 characters of data horizontally and 25 lines vertically.</a:t>
            </a:r>
          </a:p>
          <a:p>
            <a:pPr algn="just"/>
            <a:endParaRPr lang="en-US" sz="2400"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029200"/>
            <a:ext cx="3333750" cy="177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30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Flat-Panel Display </a:t>
            </a:r>
            <a:r>
              <a:rPr lang="en-US" sz="3600" b="1" dirty="0" smtClean="0">
                <a:latin typeface="Times New Roman" panose="02020603050405020304" pitchFamily="18" charset="0"/>
                <a:cs typeface="Times New Roman" panose="02020603050405020304" pitchFamily="18" charset="0"/>
              </a:rPr>
              <a:t>Monitor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flat-panel display refers to a class of video devices that have reduced volume, weight and power requirement in comparison to the CRT. You can hang them on walls or wear them on your wrists. Current uses of flat-panel displays include calculators, video games, monitors, laptop computer, and graphics display.</a:t>
            </a:r>
          </a:p>
          <a:p>
            <a:pPr algn="just"/>
            <a:endParaRPr lang="en-US" sz="2400"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733800"/>
            <a:ext cx="26193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09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Categories of </a:t>
            </a:r>
            <a:r>
              <a:rPr lang="en-US" sz="3600" b="1" dirty="0">
                <a:latin typeface="Times New Roman" panose="02020603050405020304" pitchFamily="18" charset="0"/>
                <a:cs typeface="Times New Roman" panose="02020603050405020304" pitchFamily="18" charset="0"/>
              </a:rPr>
              <a:t>flat-panel display </a:t>
            </a: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The flat-panel display is divided into two categories −</a:t>
            </a:r>
          </a:p>
          <a:p>
            <a:pPr lvl="1" algn="just"/>
            <a:r>
              <a:rPr lang="en-US" sz="2400" b="1" dirty="0">
                <a:latin typeface="Times New Roman" panose="02020603050405020304" pitchFamily="18" charset="0"/>
                <a:cs typeface="Times New Roman" panose="02020603050405020304" pitchFamily="18" charset="0"/>
              </a:rPr>
              <a:t>Emissive Displays</a:t>
            </a:r>
            <a:r>
              <a:rPr lang="en-US" sz="2400" dirty="0">
                <a:latin typeface="Times New Roman" panose="02020603050405020304" pitchFamily="18" charset="0"/>
                <a:cs typeface="Times New Roman" panose="02020603050405020304" pitchFamily="18" charset="0"/>
              </a:rPr>
              <a:t> − </a:t>
            </a:r>
            <a:endParaRPr lang="en-US" sz="2400" dirty="0" smtClean="0">
              <a:latin typeface="Times New Roman" panose="02020603050405020304" pitchFamily="18" charset="0"/>
              <a:cs typeface="Times New Roman" panose="02020603050405020304" pitchFamily="18" charset="0"/>
            </a:endParaRPr>
          </a:p>
          <a:p>
            <a:pPr lvl="2" algn="just"/>
            <a:r>
              <a:rPr lang="en-US" sz="2000" dirty="0" smtClean="0">
                <a:latin typeface="Times New Roman" panose="02020603050405020304" pitchFamily="18" charset="0"/>
                <a:cs typeface="Times New Roman" panose="02020603050405020304" pitchFamily="18" charset="0"/>
              </a:rPr>
              <a:t>Emissive </a:t>
            </a:r>
            <a:r>
              <a:rPr lang="en-US" sz="2000" dirty="0">
                <a:latin typeface="Times New Roman" panose="02020603050405020304" pitchFamily="18" charset="0"/>
                <a:cs typeface="Times New Roman" panose="02020603050405020304" pitchFamily="18" charset="0"/>
              </a:rPr>
              <a:t>displays are devices that convert electrical energy into light. For example, plasma panel and LED (Light-Emitting Diodes).</a:t>
            </a:r>
          </a:p>
          <a:p>
            <a:pPr lvl="1" algn="just"/>
            <a:r>
              <a:rPr lang="en-US" sz="2400" b="1" dirty="0">
                <a:latin typeface="Times New Roman" panose="02020603050405020304" pitchFamily="18" charset="0"/>
                <a:cs typeface="Times New Roman" panose="02020603050405020304" pitchFamily="18" charset="0"/>
              </a:rPr>
              <a:t>Non-Emissive Displays</a:t>
            </a:r>
            <a:r>
              <a:rPr lang="en-US" sz="2400" dirty="0">
                <a:latin typeface="Times New Roman" panose="02020603050405020304" pitchFamily="18" charset="0"/>
                <a:cs typeface="Times New Roman" panose="02020603050405020304" pitchFamily="18" charset="0"/>
              </a:rPr>
              <a:t> − </a:t>
            </a:r>
            <a:endParaRPr lang="en-US" sz="2400" dirty="0" smtClean="0">
              <a:latin typeface="Times New Roman" panose="02020603050405020304" pitchFamily="18" charset="0"/>
              <a:cs typeface="Times New Roman" panose="02020603050405020304" pitchFamily="18" charset="0"/>
            </a:endParaRPr>
          </a:p>
          <a:p>
            <a:pPr lvl="2" algn="just"/>
            <a:r>
              <a:rPr lang="en-US" sz="2000" dirty="0" smtClean="0">
                <a:latin typeface="Times New Roman" panose="02020603050405020304" pitchFamily="18" charset="0"/>
                <a:cs typeface="Times New Roman" panose="02020603050405020304" pitchFamily="18" charset="0"/>
              </a:rPr>
              <a:t>Non-emissive </a:t>
            </a:r>
            <a:r>
              <a:rPr lang="en-US" sz="2000" dirty="0">
                <a:latin typeface="Times New Roman" panose="02020603050405020304" pitchFamily="18" charset="0"/>
                <a:cs typeface="Times New Roman" panose="02020603050405020304" pitchFamily="18" charset="0"/>
              </a:rPr>
              <a:t>displays use optical effects to convert sunlight or light from some other source into graphics patterns. For example, LCD (Liquid-Crystal Device).</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02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Printers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Printer </a:t>
            </a:r>
            <a:r>
              <a:rPr lang="en-US" sz="2400" dirty="0">
                <a:latin typeface="Times New Roman" panose="02020603050405020304" pitchFamily="18" charset="0"/>
                <a:cs typeface="Times New Roman" panose="02020603050405020304" pitchFamily="18" charset="0"/>
              </a:rPr>
              <a:t>is an output device, which is used to print information on paper.</a:t>
            </a:r>
          </a:p>
          <a:p>
            <a:pPr algn="just"/>
            <a:r>
              <a:rPr lang="en-US" sz="2400" dirty="0">
                <a:latin typeface="Times New Roman" panose="02020603050405020304" pitchFamily="18" charset="0"/>
                <a:cs typeface="Times New Roman" panose="02020603050405020304" pitchFamily="18" charset="0"/>
              </a:rPr>
              <a:t>There are two types of printers −</a:t>
            </a:r>
          </a:p>
          <a:p>
            <a:pPr lvl="1" algn="just"/>
            <a:r>
              <a:rPr lang="en-US" sz="2400" dirty="0">
                <a:latin typeface="Times New Roman" panose="02020603050405020304" pitchFamily="18" charset="0"/>
                <a:cs typeface="Times New Roman" panose="02020603050405020304" pitchFamily="18" charset="0"/>
              </a:rPr>
              <a:t>Impact Printers</a:t>
            </a:r>
          </a:p>
          <a:p>
            <a:pPr lvl="1" algn="just"/>
            <a:r>
              <a:rPr lang="en-US" sz="2400" dirty="0">
                <a:latin typeface="Times New Roman" panose="02020603050405020304" pitchFamily="18" charset="0"/>
                <a:cs typeface="Times New Roman" panose="02020603050405020304" pitchFamily="18" charset="0"/>
              </a:rPr>
              <a:t>Non-Impact Printers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667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967</TotalTime>
  <Words>1197</Words>
  <Application>Microsoft Office PowerPoint</Application>
  <PresentationFormat>On-screen Show (4:3)</PresentationFormat>
  <Paragraphs>137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Solstice</vt:lpstr>
      <vt:lpstr>Chapter No.3  Input &amp; Output Devices</vt:lpstr>
      <vt:lpstr>PowerPoint Presentation</vt:lpstr>
      <vt:lpstr>Output Devices</vt:lpstr>
      <vt:lpstr>Monitors</vt:lpstr>
      <vt:lpstr>Types of Monitors</vt:lpstr>
      <vt:lpstr>Cathode-Ray Tube (CRT) Monitor</vt:lpstr>
      <vt:lpstr>Flat-Panel Display Monitor</vt:lpstr>
      <vt:lpstr>Categories of flat-panel display </vt:lpstr>
      <vt:lpstr>Printers</vt:lpstr>
      <vt:lpstr>Impact Printers</vt:lpstr>
      <vt:lpstr>Types of Impact Printers</vt:lpstr>
      <vt:lpstr>Character Printers</vt:lpstr>
      <vt:lpstr>Dot Matrix Printer</vt:lpstr>
      <vt:lpstr>Daisy Wheel</vt:lpstr>
      <vt:lpstr>Line Printers</vt:lpstr>
      <vt:lpstr>Drum Printer</vt:lpstr>
      <vt:lpstr>Chain Printer</vt:lpstr>
      <vt:lpstr>Non-impact Printers</vt:lpstr>
      <vt:lpstr>Types of Non-Impact Printers</vt:lpstr>
      <vt:lpstr>Laser Printers</vt:lpstr>
      <vt:lpstr>Inkjet Printers</vt:lpstr>
      <vt:lpstr>Plotters</vt:lpstr>
      <vt:lpstr>Types of Plotters</vt:lpstr>
      <vt:lpstr>Drum Plotter</vt:lpstr>
      <vt:lpstr>Flatbed Plotter</vt:lpstr>
      <vt:lpstr>Speakers</vt:lpstr>
      <vt:lpstr>Headphones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Warehouse</dc:title>
  <dc:creator>Saqib</dc:creator>
  <cp:lastModifiedBy>ismail - [2010]</cp:lastModifiedBy>
  <cp:revision>316</cp:revision>
  <dcterms:created xsi:type="dcterms:W3CDTF">2015-09-13T05:42:29Z</dcterms:created>
  <dcterms:modified xsi:type="dcterms:W3CDTF">2020-05-05T15:00:21Z</dcterms:modified>
</cp:coreProperties>
</file>